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42"/>
  </p:notesMasterIdLst>
  <p:sldIdLst>
    <p:sldId id="12799" r:id="rId2"/>
    <p:sldId id="11553" r:id="rId3"/>
    <p:sldId id="12800" r:id="rId4"/>
    <p:sldId id="12716" r:id="rId5"/>
    <p:sldId id="12600" r:id="rId6"/>
    <p:sldId id="12076" r:id="rId7"/>
    <p:sldId id="13197" r:id="rId8"/>
    <p:sldId id="13221" r:id="rId9"/>
    <p:sldId id="13222" r:id="rId10"/>
    <p:sldId id="13223" r:id="rId11"/>
    <p:sldId id="13292" r:id="rId12"/>
    <p:sldId id="13293" r:id="rId13"/>
    <p:sldId id="13290" r:id="rId14"/>
    <p:sldId id="13224" r:id="rId15"/>
    <p:sldId id="13225" r:id="rId16"/>
    <p:sldId id="13226" r:id="rId17"/>
    <p:sldId id="13152" r:id="rId18"/>
    <p:sldId id="13227" r:id="rId19"/>
    <p:sldId id="13216" r:id="rId20"/>
    <p:sldId id="13228" r:id="rId21"/>
    <p:sldId id="13218" r:id="rId22"/>
    <p:sldId id="13189" r:id="rId23"/>
    <p:sldId id="13219" r:id="rId24"/>
    <p:sldId id="13220" r:id="rId25"/>
    <p:sldId id="13204" r:id="rId26"/>
    <p:sldId id="13205" r:id="rId27"/>
    <p:sldId id="13206" r:id="rId28"/>
    <p:sldId id="13208" r:id="rId29"/>
    <p:sldId id="13209" r:id="rId30"/>
    <p:sldId id="13182" r:id="rId31"/>
    <p:sldId id="13179" r:id="rId32"/>
    <p:sldId id="13183" r:id="rId33"/>
    <p:sldId id="13210" r:id="rId34"/>
    <p:sldId id="13211" r:id="rId35"/>
    <p:sldId id="13212" r:id="rId36"/>
    <p:sldId id="13294" r:id="rId37"/>
    <p:sldId id="13213" r:id="rId38"/>
    <p:sldId id="13214" r:id="rId39"/>
    <p:sldId id="13215" r:id="rId40"/>
    <p:sldId id="1146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95"/>
    <a:srgbClr val="33CCFF"/>
    <a:srgbClr val="3399FF"/>
    <a:srgbClr val="401306"/>
    <a:srgbClr val="C2914E"/>
    <a:srgbClr val="AC5720"/>
    <a:srgbClr val="CC4302"/>
    <a:srgbClr val="FFE406"/>
    <a:srgbClr val="FFFFF5"/>
    <a:srgbClr val="312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41" autoAdjust="0"/>
    <p:restoredTop sz="81046" autoAdjust="0"/>
  </p:normalViewPr>
  <p:slideViewPr>
    <p:cSldViewPr>
      <p:cViewPr varScale="1">
        <p:scale>
          <a:sx n="70" d="100"/>
          <a:sy n="70" d="100"/>
        </p:scale>
        <p:origin x="161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47199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length of time they would remain in Babylon was determined by the number or years they failed to keep the Sabbath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Lev. 25:1-5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 Lord spoke to Moses on Mount Sinai, saying, ‘Speak to the children of Israel, and say to them: 'When you come into the land which I give you, then the land shall keep a sabbath to the Lord. Six years you shall sow your field, and six years you shall prune your vineyard, and gather its fruit; but in the seventh year there shall be a sabbath of solemn rest for the land, a sabbath to the Lord. You shall neither sow your field nor prune your vineyard.”</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3560706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33305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944397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289458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KJB, NKJB and the NASB use weeks, but the NIV actually is more accurate by translating the Hebrew as “seventy sevens” and The Living Bible does the math for us “490 years”.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2071050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this point many Biblical scholars, commentaries kick into what is called “Genre Override”. A Genre is a category of composition, as in music or literature, characterized by similarities in form, style or subject matter; i.e.: poetry, history, science fiction, novel, biography; jazz, rock-in-roll, classical music, etc. </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Biblical scholars categorize all unfulfilled prophecy by subject matter as “Apotolitic Literature”. AL was developed in the inter-Testament period during  the Greek occupation of the Palestine. Some Hebrew authors wrote metaphoric or allegorical interpretations, commentaries on Daniel and other OT scriptures. These non-inspired, non-canonical books and their metaphoric genre type was then superimposed back into the inspired Word, and their metaphoric interpretation. And this “Genre Override” is also superimposed forward in the NT and applied to all unfulfilled prophecy, as in the Olivet Discourse (Mt. 24-25) and of course the book of Revelation.</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kern="1200" dirty="0" smtClean="0">
                <a:solidFill>
                  <a:schemeClr val="tx1"/>
                </a:solidFill>
                <a:effectLst/>
                <a:latin typeface="+mn-lt"/>
                <a:ea typeface="+mn-ea"/>
                <a:cs typeface="+mn-cs"/>
              </a:rPr>
              <a:t>Literalist, or better yet realist or normalist considered all unfulfilled prophecies of Joel, Daniel, Ezekiel, Zechariah, etc. as not “</a:t>
            </a:r>
            <a:r>
              <a:rPr lang="en-US" sz="1200" kern="1200" dirty="0" err="1" smtClean="0">
                <a:solidFill>
                  <a:schemeClr val="tx1"/>
                </a:solidFill>
                <a:effectLst/>
                <a:latin typeface="+mn-lt"/>
                <a:ea typeface="+mn-ea"/>
                <a:cs typeface="+mn-cs"/>
              </a:rPr>
              <a:t>Apotolitic</a:t>
            </a:r>
            <a:r>
              <a:rPr lang="en-US" sz="1200" kern="1200" dirty="0" smtClean="0">
                <a:solidFill>
                  <a:schemeClr val="tx1"/>
                </a:solidFill>
                <a:effectLst/>
                <a:latin typeface="+mn-lt"/>
                <a:ea typeface="+mn-ea"/>
                <a:cs typeface="+mn-cs"/>
              </a:rPr>
              <a:t> Literature” They are not to be interpreted as a</a:t>
            </a:r>
            <a:r>
              <a:rPr lang="en-US" sz="1200" kern="1200" baseline="0" dirty="0" smtClean="0">
                <a:solidFill>
                  <a:schemeClr val="tx1"/>
                </a:solidFill>
                <a:effectLst/>
                <a:latin typeface="+mn-lt"/>
                <a:ea typeface="+mn-ea"/>
                <a:cs typeface="+mn-cs"/>
              </a:rPr>
              <a:t> whole </a:t>
            </a:r>
            <a:r>
              <a:rPr lang="en-US" sz="1200" kern="1200" dirty="0" smtClean="0">
                <a:solidFill>
                  <a:schemeClr val="tx1"/>
                </a:solidFill>
                <a:effectLst/>
                <a:latin typeface="+mn-lt"/>
                <a:ea typeface="+mn-ea"/>
                <a:cs typeface="+mn-cs"/>
              </a:rPr>
              <a:t>metaphorically at all.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inspired Scriptures were all written hundreds of years before metaphoric Apotolitic Literature was developed. Even the book of Revelation should not be considered categorically A.L. Even though there is within the book the use of allegory, figures of speech, symbolic language and numbers, and even metaphors. It should be included in the genre type of future prophecy, not A.L. </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all being said, Daniel’s seventy sevens are to be interpreted normally as 490 literal historical years. These calculations are based on a 360 day year, by the Hebrew calendar.</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3261293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3934128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 the 69 sevens two things occur: 1) the Messiah is “cut off”, that is killed; and 2) Jerusalem is destroyed. A third things occurs, but it is not mentioned in Daniel’s prophecy because it was hidden in God, that is, not revealed in the OT, until after Israel rejected the coming of their Messiah.</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1424020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38302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smtClean="0"/>
              <a:t>Some say that the abomination of desolation took place already in the distant past. Not so. Jesus mentions it in the Olivet Discourse as something still future. Others say it was fulfilled at the time the Romans destroyed the temple in AD 70. But there is no historical record or proof that such a thing took place. A normal reading leads one to conclude that it is still a future event as described by Jesus and John, in a future third temple that will be built and destroyed. </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3040718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end of the age is the end of the seventy sevens.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4105295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Day of the Lord, Daniel’s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seveneith</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seven, the Coming of the Lord in wrath is preceded by no signs. The Day of LORD and Jesus, the Christ will come like a thief in the night. This why we need to be watching and alert in prayer like Daniel.</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we are seeing “signs” today of His coming as a thief in the night, then He is a bad thief, tipping off when He is coming. The signs are for that generation that will be living during the fulfillment of Daniel’s seventieth seven.</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4142602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football analogy… showing</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different managements types or the dispensing of God’s rule in the church age and the kingdom age.</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332260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3253263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different era’s of football. One before the forward pass and the one afterwards. It change the way the game was played. So it is with the Old testament and the New. Different rules, a different play book.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712331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309464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the end of all things is near this leads us to soberness and prayer, (7b) love and hospitality, (8-9) and to God honoring service (10-11).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describes how to live life with an end-time perspective.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a:p>
        </p:txBody>
      </p:sp>
    </p:spTree>
    <p:extLst>
      <p:ext uri="{BB962C8B-B14F-4D97-AF65-F5344CB8AC3E}">
        <p14:creationId xmlns:p14="http://schemas.microsoft.com/office/powerpoint/2010/main" val="2513210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a:p>
        </p:txBody>
      </p:sp>
    </p:spTree>
    <p:extLst>
      <p:ext uri="{BB962C8B-B14F-4D97-AF65-F5344CB8AC3E}">
        <p14:creationId xmlns:p14="http://schemas.microsoft.com/office/powerpoint/2010/main" val="1992455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a:p>
        </p:txBody>
      </p:sp>
    </p:spTree>
    <p:extLst>
      <p:ext uri="{BB962C8B-B14F-4D97-AF65-F5344CB8AC3E}">
        <p14:creationId xmlns:p14="http://schemas.microsoft.com/office/powerpoint/2010/main" val="222360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example set before us is set in the past. Jesus shows us the way to suffer, to die, to live. We follow Him in the way to suffer and in the way of submission. Christ’s sufferings are the model on how to respond to injustice, for He experienced the greatest injustice of all. So we too are told to take up your suffering and follow Him in His footsteps. There are many others in the past who have taken up their crosses and suffered for Him patiently, will you do the same?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2430182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begins this section by telling his readers how </a:t>
            </a:r>
            <a:r>
              <a:rPr lang="en-US" sz="1200" b="0" u="sng"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respond to trials, using the imagery, a figure of speech, of metallurgy, the refining or purification of metals. “The figure is that of metal being subjected to a refiner’s blazing hot fire that burns away the impurities”. (GNTC, p. 1165)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Some commentators suggest that Peter was referring to Nero’s burning of Christians, covering them with pitch and used as living torches to light the imperial gardens at night. If so, such persecution should not take Christians by surprise.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“trial”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peirasmon</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any adverse situation brought on us by God’s design. We are grieved by “various” trials (1:6; James 1:2) - persecutions and tribulations =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stated earlier,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“…though now for a little while, if need be, you have been grieved by various trials, that the genuineness of your faith, being much more precious than gold that perishes, though it is tested by fire, may be found to praise, honor, and glory at the revelation of Jesus Christ.” (1:6-7)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Trials are </a:t>
            </a:r>
            <a:r>
              <a:rPr lang="en-US" sz="1200" b="0"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be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regarded as “strange” or a “surprise” to the Christian experience. It should be expected. Suffering for Christ is not a foreign experience, though suffering for sin ought to be. If we suffer for sin we suffer needlessly for Christ suffered on the cross of our sins. Later, Peter will say that no Christian ought to suffer as an evil doer. Christians are foreigners or strangers in this evil world, at this time, but not foreigners of suffering for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You’ll are </a:t>
            </a:r>
            <a:r>
              <a:rPr lang="en-US" sz="1200" b="0" u="sng"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refined by God through various trials. You’ll work will also be refined in the </a:t>
            </a:r>
            <a:r>
              <a:rPr lang="en-US" sz="1200" b="0" u="sng"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the Judgment Seat of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“…each one's work will become clear; for the Day will declare it, because it will be revealed by fire; and the fire will test each one's work, of what sort it is. If anyone's work which he has built on it endures, he will receive a reward. If anyone's work is burned, he will suffer loss; but he himself will be saved, yet so as through fire” (1 Cor. 3:10-15)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32</a:t>
            </a:fld>
            <a:endParaRPr lang="en-US"/>
          </a:p>
        </p:txBody>
      </p:sp>
    </p:spTree>
    <p:extLst>
      <p:ext uri="{BB962C8B-B14F-4D97-AF65-F5344CB8AC3E}">
        <p14:creationId xmlns:p14="http://schemas.microsoft.com/office/powerpoint/2010/main" val="2210261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contrasts “but” the proper response with rejoicing. “…count it all joy when you encounter various trials” (James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Suffering is a means of obtaining fellowship with the Messiah, “of Christ” leading to exaltation “glory” and triumphant joy.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Those who “partake” “participate” or literally share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koinoneo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have fellowship with Christ’s suffering. We suffer like Christ suffered and follow in His footsteps, when we are mocked, insulted or physically wounded as He was. As Jesus’ representatives on earth, we may suffer and are hated in His place as the world rejects Him through us. Remember what Jesus said, "If the world hates you, you know that it hated Me before it hated you.” (John 15:18)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you should rejoice be glad, be happy exceedingly, literally “with jumping joy”. The sufferings for Christ is a cause for leaping joy, because of the accompanying reward it will bring, partakers of His glory. (5:1) As Paul said in Col 3:4, “When Christ who is our life appears, then you also will appear with Him in glory.”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recipients of the book Hebrews experience something similar, “But recall the former days in which, after you were illuminated, you endured a great struggle with sufferings: partly while you were made a spectacle both by reproaches and tribulations, and partly while you became companions of those who were so treated; for you had compassion on me in my chains, and joyfully accepted the plundering of your goods, knowing that you have a better and an enduring possession for yourselves in heaven. Therefore do not cast away your confidence, which has great reward…” (Heb. 10:32-35)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a:p>
        </p:txBody>
      </p:sp>
    </p:spTree>
    <p:extLst>
      <p:ext uri="{BB962C8B-B14F-4D97-AF65-F5344CB8AC3E}">
        <p14:creationId xmlns:p14="http://schemas.microsoft.com/office/powerpoint/2010/main" val="682972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means that we may not always be, but when we are “reproached”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oneidizo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(on-</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-did'-zo); - defame, rail at, chide, taunt, insulted, slandered, looked down upon by the world, we are “blessed”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makarios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mak-ar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ee-os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supremely blest; “happy”. We should consider ourselves to be fortunate, or well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Being persecuted for Christ’s sake and presently experiencing various trials is a normal part of God’s refining fire of life. Peter actually states that persecution is a sign of great blessing from God. Jesus said the same 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5:11-12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“Blessed are you when they revile and persecute you, and say all kinds of evil against you falsely for My sake.  Rejoice and be exceedingly glad, for great is your reward in heaven, for so they persecuted the prophets who were before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“happy are you, for this reason the </a:t>
            </a:r>
            <a:r>
              <a:rPr lang="en-US" sz="1200" b="0" u="sng"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pirit of glory and of God…” [KJV] or the glory and God the </a:t>
            </a:r>
            <a:r>
              <a:rPr lang="en-US" sz="1200" b="0" u="sng"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pirit </a:t>
            </a:r>
            <a:r>
              <a:rPr lang="en-US" sz="1200" b="0" i="1" u="none"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upon you [NKJV], even rests of you”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anapano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-ow'-o) – “to remain”, has taken up residents.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may experience a similar experience as Christ, “And immediately, coming up from the water, </a:t>
            </a:r>
            <a:r>
              <a:rPr lang="en-US" sz="1200" b="0" i="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saw the heavens parting and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Spirit descending upon Him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like a dove. Then a voice came from heaven, "You are My beloved Son, in whom I am well pleased.” (Mark 1:10-11)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John bore witness, saying, "I saw the Spirit descending from heaven like a dove, and He </a:t>
            </a:r>
            <a:r>
              <a:rPr lang="en-US" sz="1200" b="1" u="none"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remained</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upon Him.” –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meno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(men'-o); a primary verb; to stay; abide, continue, dwell, endure”. (John 1:32-33)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Suffering for Christ then is a sign that God’s Spirit is in us or rests upon us, in order to strengthen us in the midst of persecution. Jesus said he sent to Holy Spirit to be alongside of us and teach us what to say in that very moment. (Luke 12:11-12)</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world may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blasphemeo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blas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-fay-meh'-o); to vilify; specially, to speak evil of or against: defame, revile, but you are glorified,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doxazo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(dox-ad'-zo); to render (or esteem) glorious.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a:p>
        </p:txBody>
      </p:sp>
    </p:spTree>
    <p:extLst>
      <p:ext uri="{BB962C8B-B14F-4D97-AF65-F5344CB8AC3E}">
        <p14:creationId xmlns:p14="http://schemas.microsoft.com/office/powerpoint/2010/main" val="4041060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all suffering</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by Christians is for Christ’s sake and glory. There is both deserved and underserved suffering. Christians may suffer justly and needlessly for sin or suffer unjustly for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list goes from the worst criminal actions (murder and stealing) to the least (busybody). An evildoer refers to someone guilty of malicious and hateful conduct though bad is not criminal. A busybody is someone who gets into every bodies and no bodies personal business. Christians should stay out of anything that justifiably turns people against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know this that Moses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Paul reminds us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commandments, "You shall not commit adultery," "You shall not </a:t>
            </a:r>
            <a:r>
              <a:rPr lang="en-US" sz="1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murder</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"You shall not steal,“ (Rom. 13:9)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it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possible for a Christian to commit murder and still be eternally saved? Some say, no way, </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“Whoever hates his brother is a </a:t>
            </a:r>
            <a:r>
              <a:rPr lang="en-US" sz="1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murderer</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you know that no </a:t>
            </a:r>
            <a:r>
              <a:rPr lang="en-US" sz="1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murderer</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has eternal life abiding in him.” (1 John 3:15)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 cowardly, unbelieving, abominable, </a:t>
            </a:r>
            <a:r>
              <a:rPr lang="en-US" sz="1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murderers</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sexually immoral, sorcerers, idolaters, and all liars shall have their part in the lake which burns with fire and brimstone, which is the second death.” (Rev 21:8)</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Blessed are those who do His commandments, that they may have the right to the tree of life, and may enter through the gates into the city. But outside are dogs and sorcerers and sexually immoral and </a:t>
            </a:r>
            <a:r>
              <a:rPr lang="en-US" sz="1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murderers</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idolaters, and whoever loves and practices a lie.” (Rev</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22:14-15)</a:t>
            </a: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James speaking</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the brothers, (How many times does he call them brothers?) says,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lust and do not have. You </a:t>
            </a:r>
            <a:r>
              <a:rPr lang="en-US" sz="1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murder</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covet and cannot obtain. You fight and war.” (4:2)</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have condemned, you have </a:t>
            </a:r>
            <a:r>
              <a:rPr lang="en-US" sz="1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murdered</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just;” (5:6)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strange is a Christian suffering for wrong doing, for being a bad dude, especially suffering for criminal offenses. But it is possible.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Roger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Raymer in the Bible Knowledge commentary says Peter is stressing that persecution was no excuse for lawlessness and vigilante activity, taking the law into our own hand. Christians are not to retaliate, “…not returning evil for evil or reviling for reviling, but on the contrary blessing…” (3:9). Physical violence was not to be met by murder. Confiscation of property was not to be compensated for by theft. We are to do nothing that would justify punishing us as a criminal.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35</a:t>
            </a:fld>
            <a:endParaRPr lang="en-US"/>
          </a:p>
        </p:txBody>
      </p:sp>
    </p:spTree>
    <p:extLst>
      <p:ext uri="{BB962C8B-B14F-4D97-AF65-F5344CB8AC3E}">
        <p14:creationId xmlns:p14="http://schemas.microsoft.com/office/powerpoint/2010/main" val="2844967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“yet if</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reminds us that being a good citizen does not guarantee a peaceful life in this evil world and age. “yet if” assumes the possibility of suffering as a Christian. A Christian is someone who is not just a believer and has eternal life, but is also a follower of Christ, who is living the life of a Christian and proclaiming Christ before men, exposing themselves to ridicule.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right response is </a:t>
            </a:r>
            <a:r>
              <a:rPr lang="en-US" sz="1200" b="0" u="sng"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be ashamed (</a:t>
            </a:r>
            <a:r>
              <a:rPr lang="en-US" sz="1200" b="0" u="sng"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1200" b="0" u="none"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surprise), but to glorify God all the more. This is by the means either “to praise” verbally (give God glory) or to live in such a way that it brings Him glory.</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36</a:t>
            </a:fld>
            <a:endParaRPr lang="en-US"/>
          </a:p>
        </p:txBody>
      </p:sp>
    </p:spTree>
    <p:extLst>
      <p:ext uri="{BB962C8B-B14F-4D97-AF65-F5344CB8AC3E}">
        <p14:creationId xmlns:p14="http://schemas.microsoft.com/office/powerpoint/2010/main" val="3403914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verse explains “for” both verses 15-16.</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time and time is even now to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“begin”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“pronto” or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commence”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judgment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krima</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“house of God” for “the Judge standing at the door!” (James 5:19)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Elsewhere in Scripture the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“house of God”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referred to the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physical temple (Mt. 12:4; Mk.</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2:26; Luke 6:4) or the church. Paul writes,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write so that you may know how you ought to conduct yourself in </a:t>
            </a:r>
            <a:r>
              <a:rPr lang="en-US" sz="1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house of God</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is </a:t>
            </a:r>
            <a:r>
              <a:rPr lang="en-US" sz="1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church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living God, the pillar and ground of the truth.” (1 Tim. 3:15)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Judgment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can also mean vindication. Christian will be judge and vindicated by the refining process. If Christians suffer in this process, you can only imagine what will be the end result “telos” of those who do not obey the gospel of God” Those who do not obey are those who do not do the will of the Father and believe in His commandment to believe in His Son so that they may receive eternal life. They disbelieve”, they are not convinced by arguments or reason, unpersuaded by the good news, the message of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Christian suffer for doing good is this evil world, the unbelieving and disobedient will certainly not escape a punishing judgment. The temporal sufferings of believers as a result of sin, acts as a visual example to the unbelieving world that judgment from God is coming someday for them.</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37</a:t>
            </a:fld>
            <a:endParaRPr lang="en-US"/>
          </a:p>
        </p:txBody>
      </p:sp>
    </p:spTree>
    <p:extLst>
      <p:ext uri="{BB962C8B-B14F-4D97-AF65-F5344CB8AC3E}">
        <p14:creationId xmlns:p14="http://schemas.microsoft.com/office/powerpoint/2010/main" val="2938942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affirms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certainty of coming judgment of the wicked by now quoting Proverbs 11:31,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‘If the righteous one is scarcely saved, where will the ungodly and the sinner appear?”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righteous” are those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house of God and if they suffer for wrong doing, if they do not get away with sin, God will certainly not let the ungodly and the sinner get away with anything. They do not have a chance!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righteous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sacarcely</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molis</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mol</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“saved”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sozo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difficulty:</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with much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Remember, we are talking about the “Salvation of the Soul”, the </a:t>
            </a:r>
            <a:r>
              <a:rPr lang="en-US" sz="1200" b="0" kern="1200" baseline="0" dirty="0" smtClean="0">
                <a:ln>
                  <a:noFill/>
                </a:ln>
                <a:solidFill>
                  <a:schemeClr val="tx1"/>
                </a:solidFill>
                <a:effectLst/>
                <a:latin typeface="+mn-lt"/>
                <a:ea typeface="+mn-ea"/>
                <a:cs typeface="+mn-cs"/>
              </a:rPr>
              <a:t>“</a:t>
            </a:r>
            <a:r>
              <a:rPr lang="en-US" sz="1200" b="0" kern="1200" baseline="0" dirty="0" err="1" smtClean="0">
                <a:ln>
                  <a:noFill/>
                </a:ln>
                <a:solidFill>
                  <a:schemeClr val="tx1"/>
                </a:solidFill>
                <a:effectLst/>
                <a:latin typeface="+mn-lt"/>
                <a:ea typeface="+mn-ea"/>
                <a:cs typeface="+mn-cs"/>
              </a:rPr>
              <a:t>p</a:t>
            </a:r>
            <a:r>
              <a:rPr lang="en-US" sz="1200" kern="1200" dirty="0" err="1" smtClean="0">
                <a:solidFill>
                  <a:schemeClr val="tx1"/>
                </a:solidFill>
                <a:effectLst/>
                <a:latin typeface="+mn-lt"/>
                <a:ea typeface="+mn-ea"/>
                <a:cs typeface="+mn-cs"/>
              </a:rPr>
              <a:t>suche</a:t>
            </a:r>
            <a:r>
              <a:rPr lang="en-US" sz="1200" kern="1200" dirty="0" smtClean="0">
                <a:solidFill>
                  <a:schemeClr val="tx1"/>
                </a:solidFill>
                <a:effectLst/>
                <a:latin typeface="+mn-lt"/>
                <a:ea typeface="+mn-ea"/>
                <a:cs typeface="+mn-cs"/>
              </a:rPr>
              <a:t>”,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the salvation for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zoe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life. Are the righteous barely saved by their much work from eternal judgment? No, the righteous are eternally saved </a:t>
            </a:r>
            <a:r>
              <a:rPr lang="en-US" sz="1200" b="0" u="sng"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 sin</a:t>
            </a:r>
            <a:r>
              <a:rPr lang="en-US" sz="1200" b="0" u="none"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by the work of Christ on the cross. Here the righteous save their soul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psuche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with great difficulty, with much work. The righteous, the doer of good who loses his soul will save his soul. Those who sought to save their soul “</a:t>
            </a:r>
            <a:r>
              <a:rPr lang="en-US" sz="1200" b="0" kern="1200" baseline="0" dirty="0" err="1" smtClean="0">
                <a:ln>
                  <a:noFill/>
                </a:ln>
                <a:solidFill>
                  <a:schemeClr val="tx1"/>
                </a:solidFill>
                <a:effectLst/>
                <a:latin typeface="+mn-lt"/>
                <a:ea typeface="+mn-ea"/>
                <a:cs typeface="+mn-cs"/>
              </a:rPr>
              <a:t>p</a:t>
            </a:r>
            <a:r>
              <a:rPr lang="en-US" sz="1200" kern="1200" dirty="0" err="1" smtClean="0">
                <a:solidFill>
                  <a:schemeClr val="tx1"/>
                </a:solidFill>
                <a:effectLst/>
                <a:latin typeface="+mn-lt"/>
                <a:ea typeface="+mn-ea"/>
                <a:cs typeface="+mn-cs"/>
              </a:rPr>
              <a:t>suche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by seeking after wicked pursuits will lose their “soul”. Where will they “appear”, literally “where shall </a:t>
            </a:r>
            <a:r>
              <a:rPr lang="en-US" sz="1200" b="0" i="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 </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38</a:t>
            </a:fld>
            <a:endParaRPr lang="en-US"/>
          </a:p>
        </p:txBody>
      </p:sp>
    </p:spTree>
    <p:extLst>
      <p:ext uri="{BB962C8B-B14F-4D97-AF65-F5344CB8AC3E}">
        <p14:creationId xmlns:p14="http://schemas.microsoft.com/office/powerpoint/2010/main" val="2043814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applies the truth “therefore” with a command to those who suffering righteously. The doer of good is to commit their souls, their life to a Creator who is faithful. He can be trusted, even in the midst of great suffering. He knows what He is doing. He is not like a shifting shadow, but is immutable, never changing in His love for us. We can bank of God in doing what is right!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39</a:t>
            </a:fld>
            <a:endParaRPr lang="en-US"/>
          </a:p>
        </p:txBody>
      </p:sp>
    </p:spTree>
    <p:extLst>
      <p:ext uri="{BB962C8B-B14F-4D97-AF65-F5344CB8AC3E}">
        <p14:creationId xmlns:p14="http://schemas.microsoft.com/office/powerpoint/2010/main" val="3920273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Peter’s letter has show us how to do good or well in every area of our present experience. We have seen how to do well in regard to God, the church, the world, to life in general and in the light of the end of all things. If in all these areas we indeed so well/good, the soul is safe in the hands of a trustworthy and loving God. He will preserve our soul and save it so that it may survive even death itself and appear to His eternal glory in the age to come. “He that doeth the will of God abides forever.” (1 Jn. 2:17)</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40</a:t>
            </a:fld>
            <a:endParaRPr lang="en-US"/>
          </a:p>
        </p:txBody>
      </p:sp>
    </p:spTree>
    <p:extLst>
      <p:ext uri="{BB962C8B-B14F-4D97-AF65-F5344CB8AC3E}">
        <p14:creationId xmlns:p14="http://schemas.microsoft.com/office/powerpoint/2010/main" val="309126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126732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Question? What is the end of all things and is</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same</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as the end of the age? The answer to the second part is, No! To answer this question we have to look at Daniel 9.</a:t>
            </a:r>
          </a:p>
          <a:p>
            <a:pPr algn="just"/>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118635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114984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Daniel knows from Jeremiah that the seventy years has come to a conclusion. But why seventy years?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1280801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first we must remember that they were taken away in captivity in the first place because of their rebellion against the LORD.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 Chron. 36:15-19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 Lord God of their fathers sent warnings to them by His messengers, rising up early and sending them, because He had compassion on His people and on His dwelling place. But they mocked the messengers of God, despised His words, and scoffed at His prophets, until the wrath of the Lord arose against His people, till there was no remedy. Therefore He brought against them the king of the Chaldeans, who killed their young men with the sword in the house of their sanctuary, and had no compassion on young man or virgin, on the aged or the weak; He gave them all into his hand. And all the articles from the house of God, great and small, the treasures of the house of the Lord, and the treasures of the king and of his leaders, all these he took to Babylon. Then they burned the house of God, broke down the wall of Jerusalem, burned all its palaces with fire, and destroyed all its precious possessions.”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202082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169765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4E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2465785" y="4635706"/>
            <a:ext cx="4212431"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 4:12-19</a:t>
            </a:r>
          </a:p>
        </p:txBody>
      </p:sp>
    </p:spTree>
    <p:extLst>
      <p:ext uri="{BB962C8B-B14F-4D97-AF65-F5344CB8AC3E}">
        <p14:creationId xmlns:p14="http://schemas.microsoft.com/office/powerpoint/2010/main" val="19097134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89296" y="1966336"/>
            <a:ext cx="8965409"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Lord God of their fathers sent warnings to them by His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messengers… But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mocked the messengers of God, despised His words, and scoffed at His prophets, until the wrath of the Lord arose against His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people…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He brought against them the king of the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Chaldeans…”</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1087490"/>
            <a:ext cx="55626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Understanding</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9:1-2</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8918973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89296" y="1966336"/>
            <a:ext cx="8965409"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killed their young men with the sword in the house of their sanctuary, and had no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compassion… 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the articles from the house of God, great and small, the treasures of the house of the Lord, and the treasures of the king and of his leaders, all these he took to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Babylon.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1087490"/>
            <a:ext cx="55626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Understanding</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9:1-2</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0360825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89296" y="1966336"/>
            <a:ext cx="8965409"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burned the house of God, broke down the wall of Jerusalem, burned all its palaces with fire, and destroyed all its precious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possessions.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Chron. 36:15-19)</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1087490"/>
            <a:ext cx="55626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Understanding</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9:1-2</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116458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89296" y="1966336"/>
            <a:ext cx="8965409" cy="461664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those who escaped from the sword he carried away to Babylon, where they became servants to him and his sons </a:t>
            </a:r>
            <a:r>
              <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until</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rule of the kingdom of Persia,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fulfill the word of the Lord by the mouth of Jeremiah, </a:t>
            </a:r>
            <a:r>
              <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until the land had enjoyed her Sabbaths</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As long as she lay desolate she kept Sabbath, to fulfill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seventy years</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Chron. 36:20-21)</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1087490"/>
            <a:ext cx="55626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Understanding</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9:1-2</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8989201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83064" y="1083200"/>
            <a:ext cx="5660536"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Understanding</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9:1-2</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426531" y="3344894"/>
            <a:ext cx="1671858"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70</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years</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 name="Straight Connector 2"/>
          <p:cNvCxnSpPr/>
          <p:nvPr/>
        </p:nvCxnSpPr>
        <p:spPr>
          <a:xfrm>
            <a:off x="304800" y="4118123"/>
            <a:ext cx="8686800" cy="5806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86883" y="4217989"/>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Rest</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42897" y="3284465"/>
            <a:ext cx="1533504"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490</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533651" y="4246265"/>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Rest</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21" name="Straight Arrow Connector 20"/>
          <p:cNvCxnSpPr/>
          <p:nvPr/>
        </p:nvCxnSpPr>
        <p:spPr>
          <a:xfrm flipH="1">
            <a:off x="1453119" y="3714226"/>
            <a:ext cx="895346"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55263" y="3106825"/>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89307" y="5820037"/>
            <a:ext cx="4323790"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70</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years for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70</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Sabbaths</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16436376"/>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89296" y="1966336"/>
            <a:ext cx="8965409" cy="487825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set my face toward the Lord God to make request by prayer and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supplications… And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prayed to the Lord my God, and made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confession…</a:t>
            </a:r>
          </a:p>
          <a:p>
            <a:pPr algn="just"/>
            <a:endParaRPr lang="en-US" sz="1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…according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all Your righteousness, I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pray… because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Your great mercies.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Lord,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hear!... forgive!...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listen and act! Do not delay for Your own sake, my God, for Your city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Your people…”</a:t>
            </a:r>
          </a:p>
        </p:txBody>
      </p:sp>
      <p:sp>
        <p:nvSpPr>
          <p:cNvPr id="11" name="TextBox 10"/>
          <p:cNvSpPr txBox="1"/>
          <p:nvPr/>
        </p:nvSpPr>
        <p:spPr>
          <a:xfrm>
            <a:off x="304800" y="1087490"/>
            <a:ext cx="55626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Prayer</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9:3-16</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248082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89296" y="1966336"/>
            <a:ext cx="8965409"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“…yes</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while I was speaking in prayer, the man Gabriel, whom I had seen in the vision at the beginning, being caused to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fly</a:t>
            </a:r>
          </a:p>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swiftly</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reached me about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p>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time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evening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offering…”</a:t>
            </a:r>
            <a:endPar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1087490"/>
            <a:ext cx="55626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Visitor</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9:17-24</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0166" y="3417828"/>
            <a:ext cx="3374539" cy="3389536"/>
          </a:xfrm>
          <a:prstGeom prst="rect">
            <a:avLst/>
          </a:prstGeom>
          <a:effectLst>
            <a:softEdge rad="63500"/>
          </a:effectLst>
        </p:spPr>
      </p:pic>
    </p:spTree>
    <p:extLst>
      <p:ext uri="{BB962C8B-B14F-4D97-AF65-F5344CB8AC3E}">
        <p14:creationId xmlns:p14="http://schemas.microsoft.com/office/powerpoint/2010/main" val="9979588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78591" y="1966336"/>
            <a:ext cx="8734425"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Seventy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weeks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sevens</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 determined for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people and for your holy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city…</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1087490"/>
            <a:ext cx="46482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Vision</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9:24-27</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76310" y="3522291"/>
            <a:ext cx="8734425"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going forth of the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command to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restore and build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Jerusalem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until</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Messiah the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Prince [commander], there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shall be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sevens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sixty-two </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sevens</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(7:25)</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803122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1" name="TextBox 10"/>
          <p:cNvSpPr txBox="1"/>
          <p:nvPr/>
        </p:nvSpPr>
        <p:spPr>
          <a:xfrm>
            <a:off x="2426531" y="3344894"/>
            <a:ext cx="1671858"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70</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years</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 name="Straight Connector 2"/>
          <p:cNvCxnSpPr/>
          <p:nvPr/>
        </p:nvCxnSpPr>
        <p:spPr>
          <a:xfrm>
            <a:off x="304800" y="4118123"/>
            <a:ext cx="8686800" cy="5806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86883" y="4217989"/>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aptivit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42897" y="3284465"/>
            <a:ext cx="1533504"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490</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5153699" y="3417828"/>
            <a:ext cx="134594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483</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533651" y="4246265"/>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Rest</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4566979" y="4253451"/>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Rest</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21" name="Straight Arrow Connector 20"/>
          <p:cNvCxnSpPr/>
          <p:nvPr/>
        </p:nvCxnSpPr>
        <p:spPr>
          <a:xfrm flipH="1">
            <a:off x="1453119" y="3714226"/>
            <a:ext cx="895346"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91590" y="3746421"/>
            <a:ext cx="898926" cy="1389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71580" y="2385445"/>
            <a:ext cx="134039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444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BC</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5833908" y="2375979"/>
            <a:ext cx="116643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33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1" name="Straight Connector 30"/>
          <p:cNvCxnSpPr/>
          <p:nvPr/>
        </p:nvCxnSpPr>
        <p:spPr>
          <a:xfrm>
            <a:off x="4155263" y="3106825"/>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99640" y="3094963"/>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55230" y="5250031"/>
            <a:ext cx="2291124"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Rebuild the City</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5" name="TextBox 34"/>
          <p:cNvSpPr txBox="1"/>
          <p:nvPr/>
        </p:nvSpPr>
        <p:spPr>
          <a:xfrm>
            <a:off x="932854" y="5950839"/>
            <a:ext cx="767004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x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x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62</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434</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490</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Years</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8" name="TextBox 47"/>
          <p:cNvSpPr txBox="1"/>
          <p:nvPr/>
        </p:nvSpPr>
        <p:spPr>
          <a:xfrm>
            <a:off x="5761091" y="1785320"/>
            <a:ext cx="1239248"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“until”</a:t>
            </a:r>
            <a:endPar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9" name="TextBox 48"/>
          <p:cNvSpPr txBox="1"/>
          <p:nvPr/>
        </p:nvSpPr>
        <p:spPr>
          <a:xfrm>
            <a:off x="3494707" y="1813943"/>
            <a:ext cx="1239248"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a:t>
            </a:r>
            <a:endPar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61" name="TextBox 60"/>
          <p:cNvSpPr txBox="1"/>
          <p:nvPr/>
        </p:nvSpPr>
        <p:spPr>
          <a:xfrm>
            <a:off x="304800" y="1087490"/>
            <a:ext cx="46482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Vision</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9:24-27</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05365257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78591" y="1966336"/>
            <a:ext cx="8734425"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Seventy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weeks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sevens</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 determined for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people and for your holy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city…</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88155" y="3522291"/>
            <a:ext cx="8967690"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sixty-two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weeks Messiah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shall be cut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off… 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people of the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commander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is to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come shall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destroy the city and the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sanctuary. The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end of it shall be with a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flood…”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(9:26)</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04800" y="1087490"/>
            <a:ext cx="46482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Vision</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9:24-27</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690268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1" name="TextBox 10"/>
          <p:cNvSpPr txBox="1"/>
          <p:nvPr/>
        </p:nvSpPr>
        <p:spPr>
          <a:xfrm>
            <a:off x="2426531" y="3344894"/>
            <a:ext cx="1671858"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70</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years</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 name="Straight Connector 2"/>
          <p:cNvCxnSpPr/>
          <p:nvPr/>
        </p:nvCxnSpPr>
        <p:spPr>
          <a:xfrm>
            <a:off x="304800" y="4118123"/>
            <a:ext cx="8686800" cy="5806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86883" y="4217989"/>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aptivit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42897" y="3284465"/>
            <a:ext cx="1533504"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490</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5153699" y="3417828"/>
            <a:ext cx="134594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483</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533651" y="4246265"/>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Rest</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4566979" y="4253451"/>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Rest</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21" name="Straight Arrow Connector 20"/>
          <p:cNvCxnSpPr/>
          <p:nvPr/>
        </p:nvCxnSpPr>
        <p:spPr>
          <a:xfrm flipH="1">
            <a:off x="1453119" y="3714226"/>
            <a:ext cx="895346"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91590" y="3746421"/>
            <a:ext cx="898926" cy="1389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71580" y="2385445"/>
            <a:ext cx="134039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444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BC</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5833908" y="2375979"/>
            <a:ext cx="116643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33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1" name="Straight Connector 30"/>
          <p:cNvCxnSpPr/>
          <p:nvPr/>
        </p:nvCxnSpPr>
        <p:spPr>
          <a:xfrm>
            <a:off x="4155263" y="3106825"/>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99640" y="3094963"/>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55230" y="5250031"/>
            <a:ext cx="2291124"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Rebuild the City</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5" name="TextBox 34"/>
          <p:cNvSpPr txBox="1"/>
          <p:nvPr/>
        </p:nvSpPr>
        <p:spPr>
          <a:xfrm>
            <a:off x="932854" y="5950839"/>
            <a:ext cx="767004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x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x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62</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434</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490</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Years</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1" name="Straight Connector 40"/>
          <p:cNvCxnSpPr/>
          <p:nvPr/>
        </p:nvCxnSpPr>
        <p:spPr>
          <a:xfrm>
            <a:off x="6643577" y="3722725"/>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077200" y="3666194"/>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46830" y="4267422"/>
            <a:ext cx="1595906"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600" b="1" dirty="0" smtClean="0">
                <a:ln w="6350">
                  <a:solidFill>
                    <a:srgbClr val="350304"/>
                  </a:solidFill>
                </a:ln>
                <a:solidFill>
                  <a:srgbClr val="33CC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Church</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4" name="TextBox 43"/>
          <p:cNvSpPr txBox="1"/>
          <p:nvPr/>
        </p:nvSpPr>
        <p:spPr>
          <a:xfrm>
            <a:off x="6872663" y="3446674"/>
            <a:ext cx="89735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7" name="TextBox 46"/>
          <p:cNvSpPr txBox="1"/>
          <p:nvPr/>
        </p:nvSpPr>
        <p:spPr>
          <a:xfrm>
            <a:off x="5276896" y="5223261"/>
            <a:ext cx="1855836"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Completion </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8" name="TextBox 47"/>
          <p:cNvSpPr txBox="1"/>
          <p:nvPr/>
        </p:nvSpPr>
        <p:spPr>
          <a:xfrm>
            <a:off x="5761091" y="1785320"/>
            <a:ext cx="1239248"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“until”</a:t>
            </a:r>
            <a:endPar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9" name="TextBox 48"/>
          <p:cNvSpPr txBox="1"/>
          <p:nvPr/>
        </p:nvSpPr>
        <p:spPr>
          <a:xfrm>
            <a:off x="3494707" y="1813943"/>
            <a:ext cx="1239248"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a:t>
            </a:r>
            <a:endPar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50" name="Straight Connector 49"/>
          <p:cNvCxnSpPr/>
          <p:nvPr/>
        </p:nvCxnSpPr>
        <p:spPr>
          <a:xfrm flipH="1">
            <a:off x="8077200" y="2552525"/>
            <a:ext cx="1" cy="996220"/>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689123" y="2927327"/>
            <a:ext cx="1192800"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61" name="TextBox 60"/>
          <p:cNvSpPr txBox="1"/>
          <p:nvPr/>
        </p:nvSpPr>
        <p:spPr>
          <a:xfrm>
            <a:off x="304800" y="1087490"/>
            <a:ext cx="46482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Vision</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9:24-27</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48574381"/>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78591" y="1966336"/>
            <a:ext cx="8734425"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Seventy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weeks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sevens</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 determined for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people and for your holy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city…</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61958" y="3456587"/>
            <a:ext cx="8967690"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3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shall confirm a covenant with many for </a:t>
            </a:r>
            <a:r>
              <a:rPr lang="en-US" sz="43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 seven</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a:t>
            </a:r>
            <a:r>
              <a:rPr lang="en-US" sz="43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middle of the </a:t>
            </a:r>
            <a:r>
              <a:rPr lang="en-US" sz="43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shall bring an end to sacrifice and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offering. And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 the wing of abominations shall be one who makes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desolate…” </a:t>
            </a:r>
            <a:r>
              <a:rPr lang="en-US" sz="43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(9:27a)</a:t>
            </a:r>
            <a:endParaRPr lang="en-US" sz="43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04800" y="1087490"/>
            <a:ext cx="46482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Vision</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9:24-27</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367447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1" name="TextBox 10"/>
          <p:cNvSpPr txBox="1"/>
          <p:nvPr/>
        </p:nvSpPr>
        <p:spPr>
          <a:xfrm>
            <a:off x="2426531" y="3344894"/>
            <a:ext cx="1671858"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70</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years</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 name="Straight Connector 2"/>
          <p:cNvCxnSpPr/>
          <p:nvPr/>
        </p:nvCxnSpPr>
        <p:spPr>
          <a:xfrm>
            <a:off x="304800" y="4118123"/>
            <a:ext cx="8686800" cy="5806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86883" y="4217989"/>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aptivit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142897" y="3284465"/>
            <a:ext cx="1533504"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490</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5153699" y="3417828"/>
            <a:ext cx="134594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483</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533651" y="4246265"/>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Rest</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4566979" y="4253451"/>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Rest</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21" name="Straight Arrow Connector 20"/>
          <p:cNvCxnSpPr/>
          <p:nvPr/>
        </p:nvCxnSpPr>
        <p:spPr>
          <a:xfrm flipH="1">
            <a:off x="1453119" y="3714226"/>
            <a:ext cx="895346"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91590" y="3746421"/>
            <a:ext cx="898926" cy="1389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71580" y="2385445"/>
            <a:ext cx="134039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444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BC</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5833908" y="2375979"/>
            <a:ext cx="116643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33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AD</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1" name="Straight Connector 30"/>
          <p:cNvCxnSpPr/>
          <p:nvPr/>
        </p:nvCxnSpPr>
        <p:spPr>
          <a:xfrm>
            <a:off x="4155263" y="3106825"/>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99640" y="3094963"/>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55230" y="5250031"/>
            <a:ext cx="2291124"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Rebuild the City</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5" name="TextBox 34"/>
          <p:cNvSpPr txBox="1"/>
          <p:nvPr/>
        </p:nvSpPr>
        <p:spPr>
          <a:xfrm>
            <a:off x="932854" y="5950839"/>
            <a:ext cx="767004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x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x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62</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434</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490</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Years</a:t>
            </a:r>
            <a:endParaRPr lang="en-US" sz="2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8" name="TextBox 37"/>
          <p:cNvSpPr txBox="1"/>
          <p:nvPr/>
        </p:nvSpPr>
        <p:spPr>
          <a:xfrm>
            <a:off x="8054365" y="3406375"/>
            <a:ext cx="83832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9" name="Straight Connector 38"/>
          <p:cNvCxnSpPr/>
          <p:nvPr/>
        </p:nvCxnSpPr>
        <p:spPr>
          <a:xfrm>
            <a:off x="8907146" y="3095021"/>
            <a:ext cx="0" cy="976733"/>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457385" y="1851335"/>
            <a:ext cx="1221584"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1" name="Straight Connector 40"/>
          <p:cNvCxnSpPr/>
          <p:nvPr/>
        </p:nvCxnSpPr>
        <p:spPr>
          <a:xfrm>
            <a:off x="6643577" y="3722725"/>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077200" y="3666194"/>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46830" y="4267422"/>
            <a:ext cx="1595906"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Church</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4" name="TextBox 43"/>
          <p:cNvSpPr txBox="1"/>
          <p:nvPr/>
        </p:nvSpPr>
        <p:spPr>
          <a:xfrm>
            <a:off x="6872663" y="3446674"/>
            <a:ext cx="89735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7" name="TextBox 46"/>
          <p:cNvSpPr txBox="1"/>
          <p:nvPr/>
        </p:nvSpPr>
        <p:spPr>
          <a:xfrm>
            <a:off x="5276896" y="5223261"/>
            <a:ext cx="1855836"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Completion </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8" name="TextBox 47"/>
          <p:cNvSpPr txBox="1"/>
          <p:nvPr/>
        </p:nvSpPr>
        <p:spPr>
          <a:xfrm>
            <a:off x="5761091" y="1785320"/>
            <a:ext cx="1239248"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“until”</a:t>
            </a:r>
            <a:endPar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9" name="TextBox 48"/>
          <p:cNvSpPr txBox="1"/>
          <p:nvPr/>
        </p:nvSpPr>
        <p:spPr>
          <a:xfrm>
            <a:off x="3494707" y="1813943"/>
            <a:ext cx="1239248"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a:t>
            </a:r>
            <a:endPar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50" name="Straight Connector 49"/>
          <p:cNvCxnSpPr/>
          <p:nvPr/>
        </p:nvCxnSpPr>
        <p:spPr>
          <a:xfrm flipH="1">
            <a:off x="8077200" y="2552525"/>
            <a:ext cx="1" cy="996220"/>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134945" y="2457263"/>
            <a:ext cx="1101833"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“end”</a:t>
            </a:r>
            <a:endParaRPr lang="en-US" sz="3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5" name="TextBox 54"/>
          <p:cNvSpPr txBox="1"/>
          <p:nvPr/>
        </p:nvSpPr>
        <p:spPr>
          <a:xfrm>
            <a:off x="8108965" y="4246265"/>
            <a:ext cx="1019440"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a:t>
            </a:r>
            <a:endPar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7" name="TextBox 56"/>
          <p:cNvSpPr txBox="1"/>
          <p:nvPr/>
        </p:nvSpPr>
        <p:spPr>
          <a:xfrm>
            <a:off x="6689123" y="2927327"/>
            <a:ext cx="1192800"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61" name="TextBox 60"/>
          <p:cNvSpPr txBox="1"/>
          <p:nvPr/>
        </p:nvSpPr>
        <p:spPr>
          <a:xfrm>
            <a:off x="304800" y="1087490"/>
            <a:ext cx="46482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Vision</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9:24-27</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01463030"/>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78591" y="1966336"/>
            <a:ext cx="8734425"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Seventy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weeks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sevens</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 determined for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people and for your holy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city…</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61958" y="3456587"/>
            <a:ext cx="8967690" cy="141577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a:t>
            </a:r>
            <a:r>
              <a:rPr lang="en-US" sz="43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until</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3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consummation</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is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determined, is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poured out on the desolate</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3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(7:27b)</a:t>
            </a:r>
            <a:endParaRPr lang="en-US" sz="43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908918" y="4986464"/>
            <a:ext cx="7326165"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t>
            </a:r>
            <a:r>
              <a:rPr lang="en-US" sz="48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Age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Accompanied by Signs and Wonders</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087490"/>
            <a:ext cx="46482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Vision</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9:24-27</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294368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42897" y="1080691"/>
            <a:ext cx="3793041"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all things is near”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Peter 4:7)</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 name="Straight Connector 2"/>
          <p:cNvCxnSpPr/>
          <p:nvPr/>
        </p:nvCxnSpPr>
        <p:spPr>
          <a:xfrm>
            <a:off x="304800" y="4118123"/>
            <a:ext cx="8608216" cy="72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2897" y="3284465"/>
            <a:ext cx="1533504" cy="73866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483</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254459" y="4268997"/>
            <a:ext cx="1595906"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Rest</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31" name="Straight Connector 30"/>
          <p:cNvCxnSpPr/>
          <p:nvPr/>
        </p:nvCxnSpPr>
        <p:spPr>
          <a:xfrm>
            <a:off x="1865708" y="3095020"/>
            <a:ext cx="0" cy="97673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044846" y="2688673"/>
            <a:ext cx="1597881"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signs”</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8" name="TextBox 37"/>
          <p:cNvSpPr txBox="1"/>
          <p:nvPr/>
        </p:nvSpPr>
        <p:spPr>
          <a:xfrm>
            <a:off x="5619629" y="3394319"/>
            <a:ext cx="1514153"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1000</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1" name="Straight Connector 40"/>
          <p:cNvCxnSpPr/>
          <p:nvPr/>
        </p:nvCxnSpPr>
        <p:spPr>
          <a:xfrm>
            <a:off x="3706755" y="2895600"/>
            <a:ext cx="30755" cy="2970393"/>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267664" y="2636632"/>
            <a:ext cx="35181" cy="1457273"/>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80607" y="4268997"/>
            <a:ext cx="159590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Church</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5" name="TextBox 54"/>
          <p:cNvSpPr txBox="1"/>
          <p:nvPr/>
        </p:nvSpPr>
        <p:spPr>
          <a:xfrm>
            <a:off x="7473814" y="3449768"/>
            <a:ext cx="1459409"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Eternity</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7" name="TextBox 56"/>
          <p:cNvSpPr txBox="1"/>
          <p:nvPr/>
        </p:nvSpPr>
        <p:spPr>
          <a:xfrm>
            <a:off x="3380267" y="5865993"/>
            <a:ext cx="4478723"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Completion of All Things</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6" name="TextBox 35"/>
          <p:cNvSpPr txBox="1"/>
          <p:nvPr/>
        </p:nvSpPr>
        <p:spPr>
          <a:xfrm>
            <a:off x="2298167" y="3332240"/>
            <a:ext cx="99060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7" name="TextBox 36"/>
          <p:cNvSpPr txBox="1"/>
          <p:nvPr/>
        </p:nvSpPr>
        <p:spPr>
          <a:xfrm>
            <a:off x="3929614" y="3362740"/>
            <a:ext cx="990601"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7</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a:t>
            </a:r>
            <a:endParaRPr lang="en-US" sz="2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cxnSp>
        <p:nvCxnSpPr>
          <p:cNvPr id="45" name="Straight Connector 44"/>
          <p:cNvCxnSpPr/>
          <p:nvPr/>
        </p:nvCxnSpPr>
        <p:spPr>
          <a:xfrm>
            <a:off x="7446906" y="2688673"/>
            <a:ext cx="64450" cy="3346515"/>
          </a:xfrm>
          <a:prstGeom prst="line">
            <a:avLst/>
          </a:prstGeom>
          <a:ln w="57150">
            <a:solidFill>
              <a:schemeClr val="bg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557120" y="4299477"/>
            <a:ext cx="1834960"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Kingdom</a:t>
            </a:r>
            <a:endParaRPr lang="en-US" sz="3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1" name="TextBox 50"/>
          <p:cNvSpPr txBox="1"/>
          <p:nvPr/>
        </p:nvSpPr>
        <p:spPr>
          <a:xfrm>
            <a:off x="3782433" y="4231365"/>
            <a:ext cx="1595304"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Day of the L</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ORD</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3" name="TextBox 52"/>
          <p:cNvSpPr txBox="1"/>
          <p:nvPr/>
        </p:nvSpPr>
        <p:spPr>
          <a:xfrm>
            <a:off x="4378030" y="1377271"/>
            <a:ext cx="1676864"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the Age</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4" name="TextBox 53"/>
          <p:cNvSpPr txBox="1"/>
          <p:nvPr/>
        </p:nvSpPr>
        <p:spPr>
          <a:xfrm>
            <a:off x="3793041" y="2716985"/>
            <a:ext cx="1273106" cy="5847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“signs”</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9" name="TextBox 58"/>
          <p:cNvSpPr txBox="1"/>
          <p:nvPr/>
        </p:nvSpPr>
        <p:spPr>
          <a:xfrm>
            <a:off x="7576661" y="4266440"/>
            <a:ext cx="1478600"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Day of the God</a:t>
            </a:r>
            <a:endParaRPr lang="en-US" sz="2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60" name="TextBox 59"/>
          <p:cNvSpPr txBox="1"/>
          <p:nvPr/>
        </p:nvSpPr>
        <p:spPr>
          <a:xfrm>
            <a:off x="6393100" y="1465668"/>
            <a:ext cx="1922861" cy="113877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New Heaven and Earth</a:t>
            </a:r>
            <a:endParaRPr lang="en-US" sz="3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35034662"/>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01686" y="1082140"/>
            <a:ext cx="875679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Christ’s Management in the Church </a:t>
            </a:r>
            <a:endParaRPr lang="en-US" sz="4800" b="1" u="sng"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591158" y="2190504"/>
            <a:ext cx="4699090" cy="830997"/>
          </a:xfrm>
          <a:prstGeom prst="rect">
            <a:avLst/>
          </a:prstGeom>
          <a:solidFill>
            <a:srgbClr val="A2360F">
              <a:alpha val="20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Offensive Coordinator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01" y="2092170"/>
            <a:ext cx="2926006" cy="1946430"/>
          </a:xfrm>
          <a:prstGeom prst="rect">
            <a:avLst/>
          </a:prstGeom>
          <a:effectLst>
            <a:softEdge rad="63500"/>
          </a:effec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2913" t="1157" r="1600" b="-1157"/>
          <a:stretch/>
        </p:blipFill>
        <p:spPr>
          <a:xfrm>
            <a:off x="5340922" y="4504791"/>
            <a:ext cx="3617561" cy="2142641"/>
          </a:xfrm>
          <a:prstGeom prst="rect">
            <a:avLst/>
          </a:prstGeom>
          <a:effectLst>
            <a:softEdge rad="63500"/>
          </a:effectLst>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453" t="-1696" r="5401" b="9627"/>
          <a:stretch/>
        </p:blipFill>
        <p:spPr>
          <a:xfrm>
            <a:off x="2889115" y="3200400"/>
            <a:ext cx="3381938" cy="2260696"/>
          </a:xfrm>
          <a:prstGeom prst="rect">
            <a:avLst/>
          </a:prstGeom>
          <a:effectLst>
            <a:softEdge rad="63500"/>
          </a:effectLst>
        </p:spPr>
      </p:pic>
      <p:sp>
        <p:nvSpPr>
          <p:cNvPr id="15" name="TextBox 14"/>
          <p:cNvSpPr txBox="1"/>
          <p:nvPr/>
        </p:nvSpPr>
        <p:spPr>
          <a:xfrm>
            <a:off x="609600" y="5424920"/>
            <a:ext cx="3417973" cy="1323439"/>
          </a:xfrm>
          <a:prstGeom prst="rect">
            <a:avLst/>
          </a:prstGeom>
          <a:solidFill>
            <a:srgbClr val="A2360F">
              <a:alpha val="20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Dispensation</a:t>
            </a:r>
          </a:p>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Grace of God</a:t>
            </a:r>
          </a:p>
        </p:txBody>
      </p:sp>
    </p:spTree>
    <p:extLst>
      <p:ext uri="{BB962C8B-B14F-4D97-AF65-F5344CB8AC3E}">
        <p14:creationId xmlns:p14="http://schemas.microsoft.com/office/powerpoint/2010/main" val="87688109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1250"/>
                            </p:stCondLst>
                            <p:childTnLst>
                              <p:par>
                                <p:cTn id="11" presetID="2" presetClass="entr" presetSubtype="8"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0-#ppt_w/2"/>
                                          </p:val>
                                        </p:tav>
                                        <p:tav tm="100000">
                                          <p:val>
                                            <p:strVal val="#ppt_x"/>
                                          </p:val>
                                        </p:tav>
                                      </p:tavLst>
                                    </p:anim>
                                    <p:anim calcmode="lin" valueType="num">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1+#ppt_w/2"/>
                                          </p:val>
                                        </p:tav>
                                        <p:tav tm="100000">
                                          <p:val>
                                            <p:strVal val="#ppt_x"/>
                                          </p:val>
                                        </p:tav>
                                      </p:tavLst>
                                    </p:anim>
                                    <p:anim calcmode="lin" valueType="num">
                                      <p:cBhvr additive="base">
                                        <p:cTn id="18" dur="7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10" presetClass="entr" presetSubtype="0" fill="hold" nodeType="after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3250"/>
                            </p:stCondLst>
                            <p:childTnLst>
                              <p:par>
                                <p:cTn id="24" presetID="10" presetClass="entr" presetSubtype="0" fill="hold" nodeType="afterEffect">
                                  <p:stCondLst>
                                    <p:cond delay="25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331882" y="5439951"/>
            <a:ext cx="4067413" cy="1323439"/>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Dispensation</a:t>
            </a:r>
          </a:p>
          <a:p>
            <a:pPr algn="ct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Fullness of Times</a:t>
            </a:r>
          </a:p>
        </p:txBody>
      </p:sp>
      <p:sp>
        <p:nvSpPr>
          <p:cNvPr id="10" name="TextBox 9"/>
          <p:cNvSpPr txBox="1"/>
          <p:nvPr/>
        </p:nvSpPr>
        <p:spPr>
          <a:xfrm>
            <a:off x="201686" y="1082140"/>
            <a:ext cx="875679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Christ’s Management in the Kingdom </a:t>
            </a:r>
            <a:endParaRPr lang="en-US" sz="4800" b="1" u="sng"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526069" y="2085598"/>
            <a:ext cx="5225058" cy="1569660"/>
          </a:xfrm>
          <a:prstGeom prst="rect">
            <a:avLst/>
          </a:prstGeom>
          <a:solidFill>
            <a:srgbClr val="A2360F">
              <a:alpha val="20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Quarterback Calls Plays</a:t>
            </a:r>
          </a:p>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on the Field</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7482" y="4718669"/>
            <a:ext cx="3564254" cy="2000193"/>
          </a:xfrm>
          <a:prstGeom prst="rect">
            <a:avLst/>
          </a:prstGeom>
          <a:effectLst>
            <a:softEdge rad="63500"/>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869" y="2041340"/>
            <a:ext cx="2398898" cy="2683059"/>
          </a:xfrm>
          <a:prstGeom prst="rect">
            <a:avLst/>
          </a:prstGeom>
          <a:effectLst>
            <a:softEdge rad="63500"/>
          </a:effec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1243" y="3110929"/>
            <a:ext cx="3178862" cy="2373550"/>
          </a:xfrm>
          <a:prstGeom prst="rect">
            <a:avLst/>
          </a:prstGeom>
          <a:effectLst>
            <a:softEdge rad="63500"/>
          </a:effectLst>
        </p:spPr>
      </p:pic>
    </p:spTree>
    <p:extLst>
      <p:ext uri="{BB962C8B-B14F-4D97-AF65-F5344CB8AC3E}">
        <p14:creationId xmlns:p14="http://schemas.microsoft.com/office/powerpoint/2010/main" val="233008970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10" presetClass="entr" presetSubtype="0" fill="hold"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500"/>
                            </p:stCondLst>
                            <p:childTnLst>
                              <p:par>
                                <p:cTn id="18" presetID="10" presetClass="entr" presetSubtype="0" fill="hold" nodeType="afterEffect">
                                  <p:stCondLst>
                                    <p:cond delay="25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250"/>
                            </p:stCondLst>
                            <p:childTnLst>
                              <p:par>
                                <p:cTn id="22" presetID="22" presetClass="entr" presetSubtype="8" fill="hold" grpId="0" nodeType="after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458826" y="4128581"/>
            <a:ext cx="2308668" cy="830997"/>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Run Play</a:t>
            </a:r>
          </a:p>
        </p:txBody>
      </p:sp>
      <p:sp>
        <p:nvSpPr>
          <p:cNvPr id="10" name="TextBox 9"/>
          <p:cNvSpPr txBox="1"/>
          <p:nvPr/>
        </p:nvSpPr>
        <p:spPr>
          <a:xfrm>
            <a:off x="201686" y="1082140"/>
            <a:ext cx="875679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Rules Change</a:t>
            </a:r>
            <a:endParaRPr lang="en-US" sz="4800" b="1" u="sng"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4350" y="4231694"/>
            <a:ext cx="3657600" cy="2487168"/>
          </a:xfrm>
          <a:prstGeom prst="rect">
            <a:avLst/>
          </a:prstGeom>
          <a:effectLst>
            <a:softEdge rad="63500"/>
          </a:effectLst>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541" r="6429"/>
          <a:stretch/>
        </p:blipFill>
        <p:spPr>
          <a:xfrm>
            <a:off x="305075" y="2050992"/>
            <a:ext cx="3276325" cy="1852334"/>
          </a:xfrm>
          <a:prstGeom prst="rect">
            <a:avLst/>
          </a:prstGeom>
          <a:effectLst>
            <a:softEdge rad="63500"/>
          </a:effectLst>
        </p:spPr>
      </p:pic>
      <p:sp>
        <p:nvSpPr>
          <p:cNvPr id="15" name="TextBox 14"/>
          <p:cNvSpPr txBox="1"/>
          <p:nvPr/>
        </p:nvSpPr>
        <p:spPr>
          <a:xfrm>
            <a:off x="6238127" y="3133487"/>
            <a:ext cx="2513799" cy="830997"/>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Pass Play</a:t>
            </a:r>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 r="3574"/>
          <a:stretch/>
        </p:blipFill>
        <p:spPr>
          <a:xfrm>
            <a:off x="3048001" y="3417828"/>
            <a:ext cx="2971800" cy="2088884"/>
          </a:xfrm>
          <a:prstGeom prst="rect">
            <a:avLst/>
          </a:prstGeom>
          <a:effectLst>
            <a:softEdge rad="50800"/>
          </a:effectLst>
        </p:spPr>
      </p:pic>
    </p:spTree>
    <p:extLst>
      <p:ext uri="{BB962C8B-B14F-4D97-AF65-F5344CB8AC3E}">
        <p14:creationId xmlns:p14="http://schemas.microsoft.com/office/powerpoint/2010/main" val="416061362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par>
                          <p:cTn id="12" fill="hold">
                            <p:stCondLst>
                              <p:cond delay="1250"/>
                            </p:stCondLst>
                            <p:childTnLst>
                              <p:par>
                                <p:cTn id="13" presetID="10" presetClass="entr" presetSubtype="0" fill="hold" nodeType="afterEffect">
                                  <p:stCondLst>
                                    <p:cond delay="7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500"/>
                            </p:stCondLst>
                            <p:childTnLst>
                              <p:par>
                                <p:cTn id="17" presetID="10" presetClass="entr" presetSubtype="0" fill="hold" nodeType="afterEffect">
                                  <p:stCondLst>
                                    <p:cond delay="7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75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2875210" y="2723537"/>
            <a:ext cx="6172200" cy="135421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
        <p:nvSpPr>
          <p:cNvPr id="22" name="TextBox 21"/>
          <p:cNvSpPr txBox="1"/>
          <p:nvPr/>
        </p:nvSpPr>
        <p:spPr>
          <a:xfrm>
            <a:off x="2514601" y="4252221"/>
            <a:ext cx="5867399" cy="769441"/>
          </a:xfrm>
          <a:prstGeom prst="rect">
            <a:avLst/>
          </a:prstGeom>
          <a:noFill/>
          <a:effectLst>
            <a:softEdge rad="254000"/>
          </a:effectLst>
        </p:spPr>
        <p:txBody>
          <a:bodyPr wrap="square" rtlCol="0">
            <a:spAutoFit/>
            <a:scene3d>
              <a:camera prst="orthographicFront"/>
              <a:lightRig rig="threePt" dir="t"/>
            </a:scene3d>
            <a:sp3d prstMaterial="matte"/>
          </a:bodyPr>
          <a:lstStyle/>
          <a:p>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Service to God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4:7-11</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3" name="TextBox 22"/>
          <p:cNvSpPr txBox="1"/>
          <p:nvPr/>
        </p:nvSpPr>
        <p:spPr>
          <a:xfrm>
            <a:off x="2514600" y="5170389"/>
            <a:ext cx="6532810" cy="769441"/>
          </a:xfrm>
          <a:prstGeom prst="rect">
            <a:avLst/>
          </a:prstGeom>
          <a:noFill/>
          <a:effectLst>
            <a:softEdge rad="254000"/>
          </a:effectLst>
        </p:spPr>
        <p:txBody>
          <a:bodyPr wrap="square" rtlCol="0">
            <a:spAutoFit/>
            <a:scene3d>
              <a:camera prst="orthographicFront"/>
              <a:lightRig rig="threePt" dir="t"/>
            </a:scene3d>
            <a:sp3d prstMaterial="matte"/>
          </a:bodyPr>
          <a:lstStyle/>
          <a:p>
            <a:r>
              <a:rPr lang="en-US" sz="44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through Suffering for God – </a:t>
            </a:r>
            <a:r>
              <a:rPr lang="en-US" sz="4400" b="1" dirty="0" smtClean="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4:12-19</a:t>
            </a:r>
            <a:endParaRPr lang="en-US" sz="44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50157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2" presetClass="entr" presetSubtype="8"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7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762000" y="2957401"/>
            <a:ext cx="3124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Love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762000" y="3869012"/>
            <a:ext cx="4191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Hospitality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762000" y="4768752"/>
            <a:ext cx="4572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His Gift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4:10-11a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762000" y="5724029"/>
            <a:ext cx="5694744"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for the Glory of God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11:b</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762000" y="2045790"/>
            <a:ext cx="367871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Prayer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4:7b</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799408" y="2034247"/>
            <a:ext cx="1737936" cy="1551729"/>
          </a:xfrm>
          <a:prstGeom prst="rect">
            <a:avLst/>
          </a:prstGeom>
          <a:effectLst>
            <a:softEdge rad="127000"/>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3857" y="3855996"/>
            <a:ext cx="2409250" cy="912756"/>
          </a:xfrm>
          <a:prstGeom prst="ellipse">
            <a:avLst/>
          </a:prstGeom>
          <a:ln>
            <a:noFill/>
          </a:ln>
          <a:effectLst>
            <a:softEdge rad="63500"/>
          </a:effectLst>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6904" t="4445" b="6406"/>
          <a:stretch/>
        </p:blipFill>
        <p:spPr>
          <a:xfrm>
            <a:off x="6593506" y="4954292"/>
            <a:ext cx="2279201" cy="1706996"/>
          </a:xfrm>
          <a:prstGeom prst="rect">
            <a:avLst/>
          </a:prstGeom>
          <a:effectLst>
            <a:softEdge rad="127000"/>
          </a:effectLst>
        </p:spPr>
      </p:pic>
    </p:spTree>
    <p:extLst>
      <p:ext uri="{BB962C8B-B14F-4D97-AF65-F5344CB8AC3E}">
        <p14:creationId xmlns:p14="http://schemas.microsoft.com/office/powerpoint/2010/main" val="181384232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par>
                                <p:cTn id="21" presetID="3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par>
                                <p:cTn id="32" presetID="2" presetClass="entr" presetSubtype="2"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12872" y="1154685"/>
            <a:ext cx="8734425" cy="563231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day of the Lord will come as a thief in the night, in which the heavens will pass away with a great noise, and the elements will melt with fervent heat; both the earth and the works that are in it will be burned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up.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since all these things will be dissolved, what manner of persons ought you to be in holy conduct and godliness</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3:10-12)</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93948274"/>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457200" y="2958437"/>
            <a:ext cx="60198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Anticipated Blessing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4:14</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0" y="1133143"/>
            <a:ext cx="9160170"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Suffering for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456008" y="3903981"/>
            <a:ext cx="86868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as an Evil Doer, but as a Christian–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4:15-16</a:t>
            </a:r>
            <a:endPar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457201" y="4806965"/>
            <a:ext cx="7465214"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Coming Judgment in Mind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4:17-18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461555" y="2045790"/>
            <a:ext cx="5715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Great Rejoicing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4:12-13</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459378" y="5743012"/>
            <a:ext cx="6017622"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Commitment to God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4:19</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2059" y="2083285"/>
            <a:ext cx="2108247" cy="1585477"/>
          </a:xfrm>
          <a:prstGeom prst="rect">
            <a:avLst/>
          </a:prstGeom>
          <a:effectLst>
            <a:softEdge rad="88900"/>
          </a:effectLst>
        </p:spPr>
      </p:pic>
    </p:spTree>
    <p:extLst>
      <p:ext uri="{BB962C8B-B14F-4D97-AF65-F5344CB8AC3E}">
        <p14:creationId xmlns:p14="http://schemas.microsoft.com/office/powerpoint/2010/main" val="22593924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7945" y="2968315"/>
            <a:ext cx="860811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“Beloved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do not think it strange concerning the fiery trial which is to try you, as though some strange thing happened to you</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0" y="1133143"/>
            <a:ext cx="9160170"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Suffering for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5791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Great Rejoicing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4:12</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11626"/>
          <a:stretch/>
        </p:blipFill>
        <p:spPr>
          <a:xfrm>
            <a:off x="5987204" y="5243982"/>
            <a:ext cx="2864902" cy="1530846"/>
          </a:xfrm>
          <a:prstGeom prst="rect">
            <a:avLst/>
          </a:prstGeom>
          <a:effectLst>
            <a:softEdge rad="63500"/>
          </a:effectLst>
        </p:spPr>
      </p:pic>
    </p:spTree>
    <p:extLst>
      <p:ext uri="{BB962C8B-B14F-4D97-AF65-F5344CB8AC3E}">
        <p14:creationId xmlns:p14="http://schemas.microsoft.com/office/powerpoint/2010/main" val="90460348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7945" y="2968315"/>
            <a:ext cx="860811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rejoice to the extent that you partake of Christ's sufferings, that when His glory is revealed, you may also be glad with exceeding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0" y="1133143"/>
            <a:ext cx="9160170"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Suffering for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5791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Great Rejoicing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4:13</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2855" y="5243778"/>
            <a:ext cx="2743200" cy="1543050"/>
          </a:xfrm>
          <a:prstGeom prst="rect">
            <a:avLst/>
          </a:prstGeom>
          <a:effectLst>
            <a:softEdge rad="63500"/>
          </a:effectLst>
        </p:spPr>
      </p:pic>
    </p:spTree>
    <p:extLst>
      <p:ext uri="{BB962C8B-B14F-4D97-AF65-F5344CB8AC3E}">
        <p14:creationId xmlns:p14="http://schemas.microsoft.com/office/powerpoint/2010/main" val="378318195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7945" y="2968315"/>
            <a:ext cx="860811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are reproached for the name of Christ, blessed are you, for the Spirit of glory and of God rests upon you. On their part He is blasphemed, but on your part He is glorified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0" y="1133143"/>
            <a:ext cx="9160170"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Suffering for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609600" y="2050729"/>
            <a:ext cx="6172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Anticipated Blessing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4:14</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358217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7945" y="2968315"/>
            <a:ext cx="860811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 none of you suffer as a murderer</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 thief, an evildoer, or as a busybody in other people's matters.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anyone suffers as a Christian, let him not be ashamed, but let him glorify God in this matter</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0" y="1133143"/>
            <a:ext cx="9160170"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Suffering for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89306" y="2050729"/>
            <a:ext cx="8878493"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as an Evil Doer, but as a Christian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4:15-16</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7461287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7945" y="2968315"/>
            <a:ext cx="860811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 none of you suffer as a murderer, a thief, an evildoer, or as a busybody in other people's matters.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anyone suffers as a Christian, let him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be ashamed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let him glorify God in this matter</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0" y="1133143"/>
            <a:ext cx="9160170"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Suffering for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189306" y="2050729"/>
            <a:ext cx="8878493"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as an Evil Doer, but as a Christian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4:15-16</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66280315"/>
      </p:ext>
    </p:extLst>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7945" y="2968315"/>
            <a:ext cx="860811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time has come for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judgment</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begin at the house of God; and if it begins with us first, what will be the end of those who do not obey the gospel of God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0" y="1133143"/>
            <a:ext cx="9160170"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Suffering for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609600" y="2050729"/>
            <a:ext cx="75438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Coming Judgment in Mind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4:17-18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53282784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7945" y="2968315"/>
            <a:ext cx="860811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‘If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righteous one is scarcely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saved, where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the ungodly and the sinner appear</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0" y="1133143"/>
            <a:ext cx="9160170"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Suffering for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609600" y="2050729"/>
            <a:ext cx="75438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Coming Judgment in Mind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4:17-18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794465961"/>
      </p:ext>
    </p:extLst>
  </p:cSld>
  <p:clrMapOvr>
    <a:masterClrMapping/>
  </p:clrMapOvr>
  <p:transition spd="slow">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67945" y="2968315"/>
            <a:ext cx="860811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 those who suffer according to the will of God commit their souls to Him in doing good, as to a faithful Creator</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0" y="1133143"/>
            <a:ext cx="9160170"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Suffering for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609600" y="2050729"/>
            <a:ext cx="60198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Commitment to God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4:19</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1797843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6732"/>
          <a:stretch/>
        </p:blipFill>
        <p:spPr>
          <a:xfrm>
            <a:off x="1217412" y="1027518"/>
            <a:ext cx="6666308" cy="3923157"/>
          </a:xfrm>
          <a:prstGeom prst="rect">
            <a:avLst/>
          </a:prstGeom>
          <a:effectLst>
            <a:softEdge rad="101600"/>
          </a:effectLst>
        </p:spPr>
      </p:pic>
      <p:sp>
        <p:nvSpPr>
          <p:cNvPr id="14" name="TextBox 13"/>
          <p:cNvSpPr txBox="1"/>
          <p:nvPr/>
        </p:nvSpPr>
        <p:spPr>
          <a:xfrm>
            <a:off x="99566" y="5000108"/>
            <a:ext cx="8944869"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called to patiently endure unjust suffering just as Christ showed us the way to suffer.</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466143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081789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79660" y="3384195"/>
            <a:ext cx="458917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Brethren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79660" y="4092081"/>
            <a:ext cx="432837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88246" y="4799967"/>
            <a:ext cx="457200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61415" y="5465387"/>
            <a:ext cx="5853985"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519019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75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7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75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75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4788" y="2973228"/>
            <a:ext cx="8734425"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“telos” - the conclusion of an act or state; (termination) the result. </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2131" y="4800600"/>
            <a:ext cx="2393678" cy="1795259"/>
          </a:xfrm>
          <a:prstGeom prst="rect">
            <a:avLst/>
          </a:prstGeom>
          <a:effectLst>
            <a:softEdge rad="63500"/>
          </a:effectLst>
        </p:spPr>
      </p:pic>
      <p:sp>
        <p:nvSpPr>
          <p:cNvPr id="11" name="TextBox 10"/>
          <p:cNvSpPr txBox="1"/>
          <p:nvPr/>
        </p:nvSpPr>
        <p:spPr>
          <a:xfrm>
            <a:off x="204788" y="2017951"/>
            <a:ext cx="873442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all things is at hand;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4800" y="4451725"/>
            <a:ext cx="6172971"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Question is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what is the end of all things, and is it the same as the end of the age? </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792528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1" name="TextBox 10"/>
          <p:cNvSpPr txBox="1"/>
          <p:nvPr/>
        </p:nvSpPr>
        <p:spPr>
          <a:xfrm>
            <a:off x="304800" y="1087490"/>
            <a:ext cx="55626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Understanding</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9:1-2</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4824" y="5029200"/>
            <a:ext cx="2633507" cy="1716028"/>
          </a:xfrm>
          <a:prstGeom prst="rect">
            <a:avLst/>
          </a:prstGeom>
          <a:effectLst>
            <a:softEdge rad="63500"/>
          </a:effectLst>
        </p:spPr>
      </p:pic>
      <p:sp>
        <p:nvSpPr>
          <p:cNvPr id="12" name="TextBox 11"/>
          <p:cNvSpPr txBox="1"/>
          <p:nvPr/>
        </p:nvSpPr>
        <p:spPr>
          <a:xfrm>
            <a:off x="178591" y="1966336"/>
            <a:ext cx="8913016" cy="452431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first year of </a:t>
            </a:r>
            <a:r>
              <a:rPr lang="en-US" sz="4600" b="1" i="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King Darius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reign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Daniel, understood by the books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number of the years specified by the word of the Lord through Jeremiah the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prophet </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(25:11</a:t>
            </a:r>
            <a:r>
              <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29:10</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He would accomplish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seventy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years</a:t>
            </a:r>
          </a:p>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desolations of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Jerusalem.”</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399633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par>
                                <p:cTn id="13" presetID="10" presetClass="entr" presetSubtype="0"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78591" y="1966336"/>
            <a:ext cx="8734425" cy="223138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whole land shall be a desolation and an astonishment, and these nations shall serve the king of Babylon </a:t>
            </a:r>
            <a:r>
              <a:rPr lang="en-US" sz="43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seventy </a:t>
            </a:r>
            <a:r>
              <a:rPr lang="en-US" sz="43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years</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3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(Jer. 25:11)</a:t>
            </a:r>
          </a:p>
          <a:p>
            <a:pPr algn="just"/>
            <a:endParaRPr lang="en-US" sz="1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1087490"/>
            <a:ext cx="5562600"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Daniel’s Understanding</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9:1-2</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36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78590" y="4107617"/>
            <a:ext cx="8734425" cy="273921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“thus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says the Lord: After </a:t>
            </a:r>
            <a:r>
              <a:rPr lang="en-US" sz="43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seventy years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 completed at Babylon, I will visit you and perform My good word toward you, and cause you to return to this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place.”</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3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(Jer. 29:10)</a:t>
            </a:r>
            <a:endParaRPr lang="en-US" sz="43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9447016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207151</TotalTime>
  <Words>5864</Words>
  <Application>Microsoft Office PowerPoint</Application>
  <PresentationFormat>On-screen Show (4:3)</PresentationFormat>
  <Paragraphs>396</Paragraphs>
  <Slides>40</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3504</cp:revision>
  <dcterms:created xsi:type="dcterms:W3CDTF">2010-02-05T17:09:41Z</dcterms:created>
  <dcterms:modified xsi:type="dcterms:W3CDTF">2020-07-06T14:04:03Z</dcterms:modified>
</cp:coreProperties>
</file>